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9" r:id="rId2"/>
    <p:sldId id="539" r:id="rId3"/>
    <p:sldId id="543" r:id="rId4"/>
    <p:sldId id="516" r:id="rId5"/>
    <p:sldId id="544" r:id="rId6"/>
    <p:sldId id="349" r:id="rId7"/>
    <p:sldId id="542" r:id="rId8"/>
    <p:sldId id="300" r:id="rId9"/>
    <p:sldId id="301" r:id="rId10"/>
    <p:sldId id="345" r:id="rId11"/>
    <p:sldId id="541" r:id="rId12"/>
    <p:sldId id="267" r:id="rId13"/>
    <p:sldId id="392" r:id="rId14"/>
    <p:sldId id="508" r:id="rId15"/>
    <p:sldId id="383" r:id="rId16"/>
    <p:sldId id="535" r:id="rId17"/>
    <p:sldId id="536" r:id="rId18"/>
    <p:sldId id="537" r:id="rId19"/>
    <p:sldId id="5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2" autoAdjust="0"/>
    <p:restoredTop sz="94353" autoAdjust="0"/>
  </p:normalViewPr>
  <p:slideViewPr>
    <p:cSldViewPr snapToGrid="0">
      <p:cViewPr varScale="1">
        <p:scale>
          <a:sx n="70" d="100"/>
          <a:sy n="70" d="100"/>
        </p:scale>
        <p:origin x="348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1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C87F6-D07A-4F0E-AE2B-B37FA2477DC6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9ACBE-0306-42E3-ABC9-157EE8E53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F17C-D666-48F2-AAF4-7FA99E594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60C1F-4EFA-480E-88D9-552C4A2B8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8CFA9-0BFA-4ACF-B293-7EEBD139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6A1-778E-49BD-B2E7-19935167203F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E997-5535-4254-BEE6-F13EC8A7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B7D1-A311-4BE6-B1E3-C178C8DA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8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D699-E64D-4194-A19C-8073E3D0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72F1-5B82-4F30-B116-87A3E7624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A3FB-BADA-4726-A6B6-55220CC9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212D-6446-4083-B1C9-3C3D11887B22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91B44-0398-4C81-8DA9-DA38E1F2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C9748-F454-4BC1-904D-DBC1A9B8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AF5DD-9F56-4134-A24E-CF1442DD3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4C2D-2A5C-4FEC-8D22-6F2CDB78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2BF6-2262-489A-BAD9-49358A0B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88D5-CE27-44CE-8849-50C6509111C9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1898D-1F15-4C28-A776-E5298C9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21557-A4E9-4FB4-AE4D-100FCFA2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0283-E1CF-4BEE-AA83-056695A1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E446-472C-4994-AC8E-7C6481BED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33B5-DC90-45FD-A544-5259D41D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67C94-CDE0-4470-925A-57028B0B15FD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896F9-9DAA-4715-931D-DE692889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EB09D-A582-46E0-B02C-EE52C5E0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D296-D17F-40DB-90D4-60C20C00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10B19-C3DF-4500-8755-6FC9EC2D7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2FC6-AA30-403B-B064-813DF776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365-8E8E-4369-9949-59462F6B3B30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B7A3-71A2-4A6E-9830-5A83D997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221A6-2296-4565-BD25-66A18F94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3940-E78F-474B-8429-66367598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338B-1152-4CDF-A855-01BE5498D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61E4A-D535-45E2-8C77-668B63DB6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B055E-4BC8-4ED4-955F-9C9B1D62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7E2-10CC-48FB-89CC-6C0A99B8DF51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524A6-AA2C-498D-91C5-5B29CE99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AB44F-C459-48F1-94B2-6D8CF9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9F0A-92FA-4C3B-9F2D-63EFD233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4DCB2-D503-4A17-826B-86BA03592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A9F-FC7E-4A15-AC8F-EA85B842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63D7F-4178-4762-91E0-50C9A313D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53510-AEBB-441A-95A5-4989CE632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137F4-5961-41F4-9664-AC4E5C77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EB2-794A-40B6-A7D1-A3FCE766B170}" type="datetime1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EFFA8-6FD4-4F9A-B36D-F9734577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61B8-F96E-4913-8205-42D34635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3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1A07-1276-4FFE-AA48-0F6963A8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5FFE1-DA4A-4A0D-9895-EB76254B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1E38-F27D-4BB2-A4E6-B3E5A82CF62B}" type="datetime1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C7636-880F-470A-B88B-954C0C9F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1AB07-9F9A-421D-AD81-BC5B8E28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69CE9-2F2D-48EA-8612-1E5D97BB0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38C7-123A-43E8-94A3-7D926412B485}" type="datetime1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164CE-A76D-4DC5-8703-8478697A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EF875-C390-4DE1-BA99-E0430789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AE5B-6A2E-4D2E-A4AC-66061BB5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E165-A7D4-4F01-83C7-FA8B16D6E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1841-64D7-4099-89F8-C83DF039D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89270-DD2A-4295-BE61-8209CA47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DC87-42FC-492F-A7F9-8D704612A44C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619D8-B760-434C-8537-74B3AB28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DAB96-54F2-48F0-BF27-B3A0F2E6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F2F-13AD-4157-8937-6F347556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2303-BABF-4EC9-B87D-ABE6D5365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20B6E-D8B3-4B28-B54D-1192E3034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2CD09-130F-4DA7-9C6D-01391F36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399D-914C-407B-9527-B11960CA3C9F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BA78D-A4F6-4C85-8B62-162A77C4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E31C8-A7AE-4833-847C-07B37B3E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4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9EA3B7-DD8C-4955-9EBB-0CA56502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DAF00-C21E-4FD1-B6C2-5BE0E2D92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E40A5-30FD-4587-8FD9-1C42D1E97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6770-B0B2-495A-9096-B8C255F7F9BB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CEAB-6599-45DC-9072-ED1BC9DB2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FD5F9-10B6-492D-B280-430F9C6B1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FCF9-1937-4323-84EB-89A60FFD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3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60046B2E-A899-43D5-B4FE-7D164DD6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893473"/>
            <a:ext cx="6553545" cy="50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91882D-27A8-492B-9F7E-9C2F02BC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 </a:t>
            </a:r>
            <a:r>
              <a:rPr lang="en-US" sz="4800" dirty="0">
                <a:solidFill>
                  <a:schemeClr val="bg1"/>
                </a:solidFill>
              </a:rPr>
              <a:t>Ecosystem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7661A-9570-455E-88DA-1906E36C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9CBD-45B9-4C01-9B24-738EEF19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No automatic alt text available.">
            <a:extLst>
              <a:ext uri="{FF2B5EF4-FFF2-40B4-BE49-F238E27FC236}">
                <a16:creationId xmlns:a16="http://schemas.microsoft.com/office/drawing/2014/main" id="{11334D79-0BE1-440C-9CB9-5216FDD7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11" y="643467"/>
            <a:ext cx="1008337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418FE-1BA8-4F80-B13C-7681FA5B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283B8-28C2-449B-A524-CB1F3F8F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2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uster-diagram">
            <a:extLst>
              <a:ext uri="{FF2B5EF4-FFF2-40B4-BE49-F238E27FC236}">
                <a16:creationId xmlns:a16="http://schemas.microsoft.com/office/drawing/2014/main" id="{D9539057-1700-4B35-A56C-19E8D2560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015861-E7E0-44C5-ABBE-6E89A291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2BAC5-690F-40E1-A537-2DA5D800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8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ata science venn diagram">
            <a:extLst>
              <a:ext uri="{FF2B5EF4-FFF2-40B4-BE49-F238E27FC236}">
                <a16:creationId xmlns:a16="http://schemas.microsoft.com/office/drawing/2014/main" id="{C77630F9-12F1-400C-8090-1686C98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08" y="492573"/>
            <a:ext cx="5704372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102B8D-737B-4A56-9507-D352F169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2704F-DF1E-4D10-9762-CCB8D019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590F-7C4E-40FA-9A79-0849CD20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FF2A450-97FE-43B5-BE35-8A121501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0" y="643467"/>
            <a:ext cx="1057939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964C43-DD14-438B-A2DE-DFF3CC64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28A0C-1444-4DBE-94D6-71EAA424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Image may contain: text">
            <a:extLst>
              <a:ext uri="{FF2B5EF4-FFF2-40B4-BE49-F238E27FC236}">
                <a16:creationId xmlns:a16="http://schemas.microsoft.com/office/drawing/2014/main" id="{60F8531C-8B64-430F-B5F7-7B9645EE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6" y="643467"/>
            <a:ext cx="9482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0B1-231B-4E85-B836-551D0D4C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0FE05-FBCB-4903-B9E4-23367FE8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CBEA76B-D5F3-420D-97A2-6F9428349198}"/>
              </a:ext>
            </a:extLst>
          </p:cNvPr>
          <p:cNvSpPr/>
          <p:nvPr/>
        </p:nvSpPr>
        <p:spPr>
          <a:xfrm rot="5400000">
            <a:off x="6470075" y="-346361"/>
            <a:ext cx="295564" cy="4959922"/>
          </a:xfrm>
          <a:prstGeom prst="leftBrace">
            <a:avLst>
              <a:gd name="adj1" fmla="val 159615"/>
              <a:gd name="adj2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41998-218D-4E89-AFEA-585D6B3D3D7C}"/>
              </a:ext>
            </a:extLst>
          </p:cNvPr>
          <p:cNvSpPr txBox="1"/>
          <p:nvPr/>
        </p:nvSpPr>
        <p:spPr>
          <a:xfrm>
            <a:off x="6012877" y="1560947"/>
            <a:ext cx="19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Excel, R, Python, …</a:t>
            </a:r>
          </a:p>
        </p:txBody>
      </p:sp>
    </p:spTree>
    <p:extLst>
      <p:ext uri="{BB962C8B-B14F-4D97-AF65-F5344CB8AC3E}">
        <p14:creationId xmlns:p14="http://schemas.microsoft.com/office/powerpoint/2010/main" val="82198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may contain: plant and food">
            <a:extLst>
              <a:ext uri="{FF2B5EF4-FFF2-40B4-BE49-F238E27FC236}">
                <a16:creationId xmlns:a16="http://schemas.microsoft.com/office/drawing/2014/main" id="{07423B5B-DF14-4767-A425-5326B25D9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" b="2242"/>
          <a:stretch/>
        </p:blipFill>
        <p:spPr bwMode="auto">
          <a:xfrm>
            <a:off x="243840" y="256540"/>
            <a:ext cx="11704320" cy="37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D7E55-12CC-48D4-9C98-810DBA2C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800" dirty="0">
                <a:solidFill>
                  <a:srgbClr val="2C4D54"/>
                </a:solidFill>
              </a:rPr>
              <a:t>Data Wrangling:</a:t>
            </a:r>
            <a:br>
              <a:rPr lang="en-US" sz="5800" dirty="0">
                <a:solidFill>
                  <a:srgbClr val="2C4D54"/>
                </a:solidFill>
              </a:rPr>
            </a:br>
            <a:r>
              <a:rPr lang="en-US" sz="5800" dirty="0">
                <a:solidFill>
                  <a:srgbClr val="2C4D54"/>
                </a:solidFill>
              </a:rPr>
              <a:t>Cleansing + Preparation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98716-9C0C-46F1-A9D2-96A6293C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5958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2C4D54"/>
                </a:solidFill>
                <a:latin typeface="Calibri" panose="020F0502020204030204"/>
                <a:ea typeface="+mn-ea"/>
                <a:cs typeface="+mn-cs"/>
              </a:rPr>
              <a:t>(c) 2018 Upper West Soluções --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97B32-645C-48D1-A286-C5474AD6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958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29FCF9-1937-4323-84EB-89A60FFD2BD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368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262864-1E39-49A9-81B3-4A283987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Data Science Workflow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FD8FF95-8FD6-4E52-B263-A2F31FA1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32206"/>
            <a:ext cx="10905066" cy="428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754F6B-EA91-4376-B84A-153DDF56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75B66-09EE-4507-AA70-4D407028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8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1657A-A551-44F1-B24C-EF77BF78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The </a:t>
            </a:r>
            <a:r>
              <a:rPr lang="en-US" sz="3200" dirty="0" err="1">
                <a:solidFill>
                  <a:schemeClr val="bg1"/>
                </a:solidFill>
              </a:rPr>
              <a:t>tidyverse</a:t>
            </a:r>
            <a:r>
              <a:rPr lang="en-US" sz="3200" dirty="0">
                <a:solidFill>
                  <a:schemeClr val="bg1"/>
                </a:solidFill>
              </a:rPr>
              <a:t>: packages for the data science 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67584-0CB5-44CC-BBFA-B93DF091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10DE9-0462-41D5-AF6A-9B51EC77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B9AB574-99B3-4073-A5EC-FD605F4D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20" y="1675227"/>
            <a:ext cx="934935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C6A23F-BFCE-4474-B07F-42561306C1EA}"/>
              </a:ext>
            </a:extLst>
          </p:cNvPr>
          <p:cNvGrpSpPr/>
          <p:nvPr/>
        </p:nvGrpSpPr>
        <p:grpSpPr>
          <a:xfrm>
            <a:off x="1809947" y="2603368"/>
            <a:ext cx="5788058" cy="1935637"/>
            <a:chOff x="1809947" y="2603368"/>
            <a:chExt cx="5788058" cy="19356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EA2107F-BBF7-46F9-800C-D2458BF1825E}"/>
                </a:ext>
              </a:extLst>
            </p:cNvPr>
            <p:cNvSpPr/>
            <p:nvPr/>
          </p:nvSpPr>
          <p:spPr>
            <a:xfrm>
              <a:off x="1809947" y="2620652"/>
              <a:ext cx="933253" cy="490193"/>
            </a:xfrm>
            <a:prstGeom prst="ellipse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4846EF-2BF1-4491-9D01-64E2C4E9FBB6}"/>
                </a:ext>
              </a:extLst>
            </p:cNvPr>
            <p:cNvSpPr/>
            <p:nvPr/>
          </p:nvSpPr>
          <p:spPr>
            <a:xfrm>
              <a:off x="4007961" y="2603368"/>
              <a:ext cx="933253" cy="490193"/>
            </a:xfrm>
            <a:prstGeom prst="ellipse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49AB5E-F47B-443D-B539-D47F49FD7F57}"/>
                </a:ext>
              </a:extLst>
            </p:cNvPr>
            <p:cNvSpPr/>
            <p:nvPr/>
          </p:nvSpPr>
          <p:spPr>
            <a:xfrm>
              <a:off x="6545343" y="2623792"/>
              <a:ext cx="933253" cy="490193"/>
            </a:xfrm>
            <a:prstGeom prst="ellipse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BD621-FFD1-470D-AEF9-7216B13F3AA7}"/>
                </a:ext>
              </a:extLst>
            </p:cNvPr>
            <p:cNvSpPr/>
            <p:nvPr/>
          </p:nvSpPr>
          <p:spPr>
            <a:xfrm>
              <a:off x="6367801" y="4048812"/>
              <a:ext cx="1230204" cy="490193"/>
            </a:xfrm>
            <a:prstGeom prst="ellipse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5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82E8F-E235-4485-9F6B-8D309CEBCECB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https://r4ds.had.co.nz/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31C598A-2033-456D-82C0-766E7260F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6" y="599476"/>
            <a:ext cx="3529109" cy="352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 for data science wickham">
            <a:extLst>
              <a:ext uri="{FF2B5EF4-FFF2-40B4-BE49-F238E27FC236}">
                <a16:creationId xmlns:a16="http://schemas.microsoft.com/office/drawing/2014/main" id="{E2EBF7A1-47DB-4C19-B464-C5B2B9F6C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r="1" b="805"/>
          <a:stretch/>
        </p:blipFill>
        <p:spPr bwMode="auto">
          <a:xfrm>
            <a:off x="4819748" y="476573"/>
            <a:ext cx="2552503" cy="37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rolemund r">
            <a:extLst>
              <a:ext uri="{FF2B5EF4-FFF2-40B4-BE49-F238E27FC236}">
                <a16:creationId xmlns:a16="http://schemas.microsoft.com/office/drawing/2014/main" id="{95BE1CE2-B50C-46D2-86B7-65E426B0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7047"/>
            <a:ext cx="3553968" cy="35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56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15EDE3-5E6B-4718-BC4C-D443C8F7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2018 Upper West Soluções --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39921-34D1-4925-BE7B-8A7692DF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D29FCF9-1937-4323-84EB-89A60FFD2BD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DF4A5A-A2BC-4DFC-835E-A3458E19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preview.redd.it/o6tq04zyozh11.png?width=960&amp;crop=smart&amp;auto=webp&amp;s=baede44fbcec6063a86e728188bd1526cfd258b8">
            <a:extLst>
              <a:ext uri="{FF2B5EF4-FFF2-40B4-BE49-F238E27FC236}">
                <a16:creationId xmlns:a16="http://schemas.microsoft.com/office/drawing/2014/main" id="{36A33502-E61E-4B85-A436-61CD491A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1335837"/>
            <a:ext cx="6553545" cy="419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824DE-60C3-42F9-9743-57C57872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(c) 2018 Upper West Soluções --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2EBBD-6FA0-419E-AECB-E146A676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1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8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history r language">
            <a:extLst>
              <a:ext uri="{FF2B5EF4-FFF2-40B4-BE49-F238E27FC236}">
                <a16:creationId xmlns:a16="http://schemas.microsoft.com/office/drawing/2014/main" id="{EEFEC0AE-A1BC-446B-8618-34E46874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56" y="586905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0F99B4-64C3-4A76-90AC-FD1908FA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132FA-05C8-4E35-9497-E674A5A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8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72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A5CA-7DCD-49E7-A7B0-986BE320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ecosystem =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Analytics Meat Grinder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3E467-6105-4ECA-8267-7C773D25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579" y="6536267"/>
            <a:ext cx="4892842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2018 Upper West Soluções -- Dan S. Reznik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6E3A95F-A739-4F5C-B73F-7E67715EF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9794" b="-2"/>
          <a:stretch/>
        </p:blipFill>
        <p:spPr bwMode="auto">
          <a:xfrm>
            <a:off x="317635" y="321733"/>
            <a:ext cx="4160452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analytics pipeline">
            <a:extLst>
              <a:ext uri="{FF2B5EF4-FFF2-40B4-BE49-F238E27FC236}">
                <a16:creationId xmlns:a16="http://schemas.microsoft.com/office/drawing/2014/main" id="{62D9006F-FFD9-4EF3-94B5-1DF478FBE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4" r="1" b="18115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7485D-C5CE-49B4-971D-1054755C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3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E4A0D25E-3B87-422E-A661-48C949CD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73E832-0EB0-4BF7-BB35-8A3069B9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0EE12-4B02-4D6B-9C00-C6C723E5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1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A8544-AC1E-4299-BE9B-62142E36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A05D8-F88D-409F-A824-27ECB535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570C0-521D-4208-920D-15C86A6F41D1}"/>
              </a:ext>
            </a:extLst>
          </p:cNvPr>
          <p:cNvGrpSpPr/>
          <p:nvPr/>
        </p:nvGrpSpPr>
        <p:grpSpPr>
          <a:xfrm>
            <a:off x="7134374" y="236975"/>
            <a:ext cx="3431054" cy="5541272"/>
            <a:chOff x="7134374" y="-33607"/>
            <a:chExt cx="3431054" cy="5541272"/>
          </a:xfrm>
        </p:grpSpPr>
        <p:pic>
          <p:nvPicPr>
            <p:cNvPr id="2050" name="Picture 2" descr="Image result for removing training wheels">
              <a:extLst>
                <a:ext uri="{FF2B5EF4-FFF2-40B4-BE49-F238E27FC236}">
                  <a16:creationId xmlns:a16="http://schemas.microsoft.com/office/drawing/2014/main" id="{4EBA2AB6-DE57-4124-A90E-CA7908AFB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374" y="1814130"/>
              <a:ext cx="3431054" cy="369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r language logo">
              <a:extLst>
                <a:ext uri="{FF2B5EF4-FFF2-40B4-BE49-F238E27FC236}">
                  <a16:creationId xmlns:a16="http://schemas.microsoft.com/office/drawing/2014/main" id="{350164BC-4A0A-4245-BDC7-1A3ECAD0D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192" y="-33607"/>
              <a:ext cx="1806206" cy="180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CBD94-DE1C-4FA5-8BD6-7BBE3850F683}"/>
              </a:ext>
            </a:extLst>
          </p:cNvPr>
          <p:cNvGrpSpPr/>
          <p:nvPr/>
        </p:nvGrpSpPr>
        <p:grpSpPr>
          <a:xfrm>
            <a:off x="1786262" y="205076"/>
            <a:ext cx="3515971" cy="5567121"/>
            <a:chOff x="1786262" y="120008"/>
            <a:chExt cx="3515971" cy="5567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1FC6C3-0A26-40EB-B385-FB577AA2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6262" y="2147873"/>
              <a:ext cx="3515971" cy="3539256"/>
            </a:xfrm>
            <a:prstGeom prst="rect">
              <a:avLst/>
            </a:prstGeom>
          </p:spPr>
        </p:pic>
        <p:pic>
          <p:nvPicPr>
            <p:cNvPr id="2056" name="Picture 8" descr="Related image">
              <a:extLst>
                <a:ext uri="{FF2B5EF4-FFF2-40B4-BE49-F238E27FC236}">
                  <a16:creationId xmlns:a16="http://schemas.microsoft.com/office/drawing/2014/main" id="{13D0DDB5-DD1C-4CBF-B96C-660C2FD0C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750758" y="120008"/>
              <a:ext cx="1694122" cy="169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132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998327-ABFB-46FD-BB75-A3DDA5E3A193}"/>
              </a:ext>
            </a:extLst>
          </p:cNvPr>
          <p:cNvGrpSpPr/>
          <p:nvPr/>
        </p:nvGrpSpPr>
        <p:grpSpPr>
          <a:xfrm>
            <a:off x="643467" y="2389136"/>
            <a:ext cx="10905066" cy="2021319"/>
            <a:chOff x="643467" y="2389136"/>
            <a:chExt cx="10905066" cy="2021319"/>
          </a:xfrm>
        </p:grpSpPr>
        <p:pic>
          <p:nvPicPr>
            <p:cNvPr id="82946" name="Picture 2" descr="Image may contain: text">
              <a:extLst>
                <a:ext uri="{FF2B5EF4-FFF2-40B4-BE49-F238E27FC236}">
                  <a16:creationId xmlns:a16="http://schemas.microsoft.com/office/drawing/2014/main" id="{E2ABC2BA-1925-4789-B7E6-137AA10D9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67" y="2447544"/>
              <a:ext cx="10905066" cy="196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1DC09E-D200-47BE-AAD2-FF4032A4D144}"/>
                </a:ext>
              </a:extLst>
            </p:cNvPr>
            <p:cNvSpPr/>
            <p:nvPr/>
          </p:nvSpPr>
          <p:spPr>
            <a:xfrm>
              <a:off x="3992525" y="2737881"/>
              <a:ext cx="600739" cy="265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648A97-C068-4A2A-BBAC-E6F133AB73DE}"/>
                </a:ext>
              </a:extLst>
            </p:cNvPr>
            <p:cNvSpPr txBox="1"/>
            <p:nvPr/>
          </p:nvSpPr>
          <p:spPr>
            <a:xfrm>
              <a:off x="3627825" y="2389136"/>
              <a:ext cx="821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UNIX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BFF8A65-2B5E-4997-990E-73391985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 </a:t>
            </a:r>
            <a:r>
              <a:rPr lang="pt-BR" dirty="0" err="1"/>
              <a:t>is</a:t>
            </a:r>
            <a:r>
              <a:rPr lang="pt-BR" dirty="0"/>
              <a:t> a “</a:t>
            </a:r>
            <a:r>
              <a:rPr lang="pt-BR" dirty="0" err="1"/>
              <a:t>glue</a:t>
            </a:r>
            <a:r>
              <a:rPr lang="pt-BR" dirty="0"/>
              <a:t>”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FED99-1293-4A37-B271-70FB19CD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2018 Upper West Soluções -- Dan S. Reznik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38A46-320F-4C9F-A726-5AD45175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9FCF9-1937-4323-84EB-89A60FFD2B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BDA535-1073-4488-ADDB-159A2D58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Cambrian Explosion</a:t>
            </a:r>
          </a:p>
        </p:txBody>
      </p:sp>
      <p:pic>
        <p:nvPicPr>
          <p:cNvPr id="8196" name="Picture 4" descr="Image result for cambrian explosion">
            <a:extLst>
              <a:ext uri="{FF2B5EF4-FFF2-40B4-BE49-F238E27FC236}">
                <a16:creationId xmlns:a16="http://schemas.microsoft.com/office/drawing/2014/main" id="{2BCAD2C7-FD27-4323-B9CB-C4A0B1D5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4" y="321733"/>
            <a:ext cx="5330116" cy="39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age result for cambrian explosion">
            <a:extLst>
              <a:ext uri="{FF2B5EF4-FFF2-40B4-BE49-F238E27FC236}">
                <a16:creationId xmlns:a16="http://schemas.microsoft.com/office/drawing/2014/main" id="{61E8882F-6361-44E3-A43D-FA83AD0A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06" y="321735"/>
            <a:ext cx="4903701" cy="39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224CE8-5408-4A24-85FF-15D79D62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white">
                    <a:alpha val="60000"/>
                  </a:prstClr>
                </a:solidFill>
                <a:latin typeface="+mn-lt"/>
                <a:ea typeface="+mn-ea"/>
                <a:cs typeface="+mn-cs"/>
              </a:rPr>
              <a:t>(c) 2018 Upper West Soluções --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EE31D-BD5C-4DE1-AADC-AFF82FCD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prstClr val="white">
                    <a:alpha val="60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6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16B6A-2854-442E-B801-C33B45F1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Package Explosion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4" name="Picture 2" descr="Rpackages">
            <a:extLst>
              <a:ext uri="{FF2B5EF4-FFF2-40B4-BE49-F238E27FC236}">
                <a16:creationId xmlns:a16="http://schemas.microsoft.com/office/drawing/2014/main" id="{43A14722-10C7-4CEA-A1F5-59561C44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959008"/>
            <a:ext cx="6553545" cy="49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553010-BDDC-4511-95D9-8D6E10EF3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(c) 2018 Upper West Soluções --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D8E51-DCD5-4F84-AB05-1EEAF176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2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6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98BF1-BEC6-4673-A4D1-4275D89E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DCE6A-11B0-416A-9014-6C0B6ED3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(c) 2018 Upper West Soluções -- Dan S. Reznik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DC33-6BFD-4E02-B8EF-59F7CE7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29FCF9-1937-4323-84EB-89A60FFD2B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17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298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 Ecosystem</vt:lpstr>
      <vt:lpstr>PowerPoint Presentation</vt:lpstr>
      <vt:lpstr>R ecosystem = Analytics Meat Grinder</vt:lpstr>
      <vt:lpstr>PowerPoint Presentation</vt:lpstr>
      <vt:lpstr>PowerPoint Presentation</vt:lpstr>
      <vt:lpstr>R is a “glue”</vt:lpstr>
      <vt:lpstr>Cambrian Explosion</vt:lpstr>
      <vt:lpstr>Package Explosion</vt:lpstr>
      <vt:lpstr>PowerPoint Presentation</vt:lpstr>
      <vt:lpstr>PowerPoint Presentation</vt:lpstr>
      <vt:lpstr>PowerPoint Presentation</vt:lpstr>
      <vt:lpstr>Data Science</vt:lpstr>
      <vt:lpstr>PowerPoint Presentation</vt:lpstr>
      <vt:lpstr>PowerPoint Presentation</vt:lpstr>
      <vt:lpstr>Data Wrangling: Cleansing + Preparation</vt:lpstr>
      <vt:lpstr>Data Science Workflow</vt:lpstr>
      <vt:lpstr>The tidyverse: packages for the data science workflow</vt:lpstr>
      <vt:lpstr>PowerPoint Presentation</vt:lpstr>
      <vt:lpstr>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Ecosystem</dc:title>
  <dc:creator>Dan Reznik</dc:creator>
  <cp:lastModifiedBy>Dan Reznik</cp:lastModifiedBy>
  <cp:revision>5</cp:revision>
  <dcterms:created xsi:type="dcterms:W3CDTF">2019-03-16T19:41:29Z</dcterms:created>
  <dcterms:modified xsi:type="dcterms:W3CDTF">2019-03-28T16:30:59Z</dcterms:modified>
</cp:coreProperties>
</file>